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33818-C10D-4BFE-A931-C2DB2DE0202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70D9-0546-4645-9919-DC999344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078" indent="-285080">
              <a:defRPr>
                <a:solidFill>
                  <a:schemeClr val="tx1"/>
                </a:solidFill>
                <a:latin typeface="Arial" charset="0"/>
              </a:defRPr>
            </a:lvl2pPr>
            <a:lvl3pPr marL="1144994" indent="-228999">
              <a:defRPr>
                <a:solidFill>
                  <a:schemeClr val="tx1"/>
                </a:solidFill>
                <a:latin typeface="Arial" charset="0"/>
              </a:defRPr>
            </a:lvl3pPr>
            <a:lvl4pPr marL="1602991" indent="-228999">
              <a:defRPr>
                <a:solidFill>
                  <a:schemeClr val="tx1"/>
                </a:solidFill>
                <a:latin typeface="Arial" charset="0"/>
              </a:defRPr>
            </a:lvl4pPr>
            <a:lvl5pPr marL="2060988" indent="-228999">
              <a:defRPr>
                <a:solidFill>
                  <a:schemeClr val="tx1"/>
                </a:solidFill>
                <a:latin typeface="Arial" charset="0"/>
              </a:defRPr>
            </a:lvl5pPr>
            <a:lvl6pPr marL="2509638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28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93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5590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758F8-D586-4989-9D9B-0E267DB29D43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3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078" indent="-285080">
              <a:defRPr>
                <a:solidFill>
                  <a:schemeClr val="tx1"/>
                </a:solidFill>
                <a:latin typeface="Arial" charset="0"/>
              </a:defRPr>
            </a:lvl2pPr>
            <a:lvl3pPr marL="1144994" indent="-228999">
              <a:defRPr>
                <a:solidFill>
                  <a:schemeClr val="tx1"/>
                </a:solidFill>
                <a:latin typeface="Arial" charset="0"/>
              </a:defRPr>
            </a:lvl3pPr>
            <a:lvl4pPr marL="1602991" indent="-228999">
              <a:defRPr>
                <a:solidFill>
                  <a:schemeClr val="tx1"/>
                </a:solidFill>
                <a:latin typeface="Arial" charset="0"/>
              </a:defRPr>
            </a:lvl4pPr>
            <a:lvl5pPr marL="2060988" indent="-228999">
              <a:defRPr>
                <a:solidFill>
                  <a:schemeClr val="tx1"/>
                </a:solidFill>
                <a:latin typeface="Arial" charset="0"/>
              </a:defRPr>
            </a:lvl5pPr>
            <a:lvl6pPr marL="2509638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28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93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5590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758F8-D586-4989-9D9B-0E267DB29D43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3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078" indent="-285080">
              <a:defRPr>
                <a:solidFill>
                  <a:schemeClr val="tx1"/>
                </a:solidFill>
                <a:latin typeface="Arial" charset="0"/>
              </a:defRPr>
            </a:lvl2pPr>
            <a:lvl3pPr marL="1144994" indent="-228999">
              <a:defRPr>
                <a:solidFill>
                  <a:schemeClr val="tx1"/>
                </a:solidFill>
                <a:latin typeface="Arial" charset="0"/>
              </a:defRPr>
            </a:lvl3pPr>
            <a:lvl4pPr marL="1602991" indent="-228999">
              <a:defRPr>
                <a:solidFill>
                  <a:schemeClr val="tx1"/>
                </a:solidFill>
                <a:latin typeface="Arial" charset="0"/>
              </a:defRPr>
            </a:lvl4pPr>
            <a:lvl5pPr marL="2060988" indent="-228999">
              <a:defRPr>
                <a:solidFill>
                  <a:schemeClr val="tx1"/>
                </a:solidFill>
                <a:latin typeface="Arial" charset="0"/>
              </a:defRPr>
            </a:lvl5pPr>
            <a:lvl6pPr marL="2509638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28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93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5590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758F8-D586-4989-9D9B-0E267DB29D43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3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078" indent="-285080">
              <a:defRPr>
                <a:solidFill>
                  <a:schemeClr val="tx1"/>
                </a:solidFill>
                <a:latin typeface="Arial" charset="0"/>
              </a:defRPr>
            </a:lvl2pPr>
            <a:lvl3pPr marL="1144994" indent="-228999">
              <a:defRPr>
                <a:solidFill>
                  <a:schemeClr val="tx1"/>
                </a:solidFill>
                <a:latin typeface="Arial" charset="0"/>
              </a:defRPr>
            </a:lvl3pPr>
            <a:lvl4pPr marL="1602991" indent="-228999">
              <a:defRPr>
                <a:solidFill>
                  <a:schemeClr val="tx1"/>
                </a:solidFill>
                <a:latin typeface="Arial" charset="0"/>
              </a:defRPr>
            </a:lvl4pPr>
            <a:lvl5pPr marL="2060988" indent="-228999">
              <a:defRPr>
                <a:solidFill>
                  <a:schemeClr val="tx1"/>
                </a:solidFill>
                <a:latin typeface="Arial" charset="0"/>
              </a:defRPr>
            </a:lvl5pPr>
            <a:lvl6pPr marL="2509638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28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93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5590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758F8-D586-4989-9D9B-0E267DB29D43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3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078" indent="-285080">
              <a:defRPr>
                <a:solidFill>
                  <a:schemeClr val="tx1"/>
                </a:solidFill>
                <a:latin typeface="Arial" charset="0"/>
              </a:defRPr>
            </a:lvl2pPr>
            <a:lvl3pPr marL="1144994" indent="-228999">
              <a:defRPr>
                <a:solidFill>
                  <a:schemeClr val="tx1"/>
                </a:solidFill>
                <a:latin typeface="Arial" charset="0"/>
              </a:defRPr>
            </a:lvl3pPr>
            <a:lvl4pPr marL="1602991" indent="-228999">
              <a:defRPr>
                <a:solidFill>
                  <a:schemeClr val="tx1"/>
                </a:solidFill>
                <a:latin typeface="Arial" charset="0"/>
              </a:defRPr>
            </a:lvl4pPr>
            <a:lvl5pPr marL="2060988" indent="-228999">
              <a:defRPr>
                <a:solidFill>
                  <a:schemeClr val="tx1"/>
                </a:solidFill>
                <a:latin typeface="Arial" charset="0"/>
              </a:defRPr>
            </a:lvl5pPr>
            <a:lvl6pPr marL="2509638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28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93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5590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758F8-D586-4989-9D9B-0E267DB29D43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3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078" indent="-285080">
              <a:defRPr>
                <a:solidFill>
                  <a:schemeClr val="tx1"/>
                </a:solidFill>
                <a:latin typeface="Arial" charset="0"/>
              </a:defRPr>
            </a:lvl2pPr>
            <a:lvl3pPr marL="1144994" indent="-228999">
              <a:defRPr>
                <a:solidFill>
                  <a:schemeClr val="tx1"/>
                </a:solidFill>
                <a:latin typeface="Arial" charset="0"/>
              </a:defRPr>
            </a:lvl3pPr>
            <a:lvl4pPr marL="1602991" indent="-228999">
              <a:defRPr>
                <a:solidFill>
                  <a:schemeClr val="tx1"/>
                </a:solidFill>
                <a:latin typeface="Arial" charset="0"/>
              </a:defRPr>
            </a:lvl4pPr>
            <a:lvl5pPr marL="2060988" indent="-228999">
              <a:defRPr>
                <a:solidFill>
                  <a:schemeClr val="tx1"/>
                </a:solidFill>
                <a:latin typeface="Arial" charset="0"/>
              </a:defRPr>
            </a:lvl5pPr>
            <a:lvl6pPr marL="2509638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28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93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5590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758F8-D586-4989-9D9B-0E267DB29D43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3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078" indent="-285080">
              <a:defRPr>
                <a:solidFill>
                  <a:schemeClr val="tx1"/>
                </a:solidFill>
                <a:latin typeface="Arial" charset="0"/>
              </a:defRPr>
            </a:lvl2pPr>
            <a:lvl3pPr marL="1144994" indent="-228999">
              <a:defRPr>
                <a:solidFill>
                  <a:schemeClr val="tx1"/>
                </a:solidFill>
                <a:latin typeface="Arial" charset="0"/>
              </a:defRPr>
            </a:lvl3pPr>
            <a:lvl4pPr marL="1602991" indent="-228999">
              <a:defRPr>
                <a:solidFill>
                  <a:schemeClr val="tx1"/>
                </a:solidFill>
                <a:latin typeface="Arial" charset="0"/>
              </a:defRPr>
            </a:lvl4pPr>
            <a:lvl5pPr marL="2060988" indent="-228999">
              <a:defRPr>
                <a:solidFill>
                  <a:schemeClr val="tx1"/>
                </a:solidFill>
                <a:latin typeface="Arial" charset="0"/>
              </a:defRPr>
            </a:lvl5pPr>
            <a:lvl6pPr marL="2509638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28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93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5590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758F8-D586-4989-9D9B-0E267DB29D43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3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078" indent="-285080">
              <a:defRPr>
                <a:solidFill>
                  <a:schemeClr val="tx1"/>
                </a:solidFill>
                <a:latin typeface="Arial" charset="0"/>
              </a:defRPr>
            </a:lvl2pPr>
            <a:lvl3pPr marL="1144994" indent="-228999">
              <a:defRPr>
                <a:solidFill>
                  <a:schemeClr val="tx1"/>
                </a:solidFill>
                <a:latin typeface="Arial" charset="0"/>
              </a:defRPr>
            </a:lvl3pPr>
            <a:lvl4pPr marL="1602991" indent="-228999">
              <a:defRPr>
                <a:solidFill>
                  <a:schemeClr val="tx1"/>
                </a:solidFill>
                <a:latin typeface="Arial" charset="0"/>
              </a:defRPr>
            </a:lvl4pPr>
            <a:lvl5pPr marL="2060988" indent="-228999">
              <a:defRPr>
                <a:solidFill>
                  <a:schemeClr val="tx1"/>
                </a:solidFill>
                <a:latin typeface="Arial" charset="0"/>
              </a:defRPr>
            </a:lvl5pPr>
            <a:lvl6pPr marL="2509638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28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93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5590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758F8-D586-4989-9D9B-0E267DB29D43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3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078" indent="-285080">
              <a:defRPr>
                <a:solidFill>
                  <a:schemeClr val="tx1"/>
                </a:solidFill>
                <a:latin typeface="Arial" charset="0"/>
              </a:defRPr>
            </a:lvl2pPr>
            <a:lvl3pPr marL="1144994" indent="-228999">
              <a:defRPr>
                <a:solidFill>
                  <a:schemeClr val="tx1"/>
                </a:solidFill>
                <a:latin typeface="Arial" charset="0"/>
              </a:defRPr>
            </a:lvl3pPr>
            <a:lvl4pPr marL="1602991" indent="-228999">
              <a:defRPr>
                <a:solidFill>
                  <a:schemeClr val="tx1"/>
                </a:solidFill>
                <a:latin typeface="Arial" charset="0"/>
              </a:defRPr>
            </a:lvl4pPr>
            <a:lvl5pPr marL="2060988" indent="-228999">
              <a:defRPr>
                <a:solidFill>
                  <a:schemeClr val="tx1"/>
                </a:solidFill>
                <a:latin typeface="Arial" charset="0"/>
              </a:defRPr>
            </a:lvl5pPr>
            <a:lvl6pPr marL="2509638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28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93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5590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758F8-D586-4989-9D9B-0E267DB29D43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3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3078" indent="-285080">
              <a:defRPr>
                <a:solidFill>
                  <a:schemeClr val="tx1"/>
                </a:solidFill>
                <a:latin typeface="Arial" charset="0"/>
              </a:defRPr>
            </a:lvl2pPr>
            <a:lvl3pPr marL="1144994" indent="-228999">
              <a:defRPr>
                <a:solidFill>
                  <a:schemeClr val="tx1"/>
                </a:solidFill>
                <a:latin typeface="Arial" charset="0"/>
              </a:defRPr>
            </a:lvl3pPr>
            <a:lvl4pPr marL="1602991" indent="-228999">
              <a:defRPr>
                <a:solidFill>
                  <a:schemeClr val="tx1"/>
                </a:solidFill>
                <a:latin typeface="Arial" charset="0"/>
              </a:defRPr>
            </a:lvl4pPr>
            <a:lvl5pPr marL="2060988" indent="-228999">
              <a:defRPr>
                <a:solidFill>
                  <a:schemeClr val="tx1"/>
                </a:solidFill>
                <a:latin typeface="Arial" charset="0"/>
              </a:defRPr>
            </a:lvl5pPr>
            <a:lvl6pPr marL="2509638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28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939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5590" indent="-2289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758F8-D586-4989-9D9B-0E267DB29D43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3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13E5-CA8B-4AAA-957D-69C4D65AC800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81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AE4B-0840-4841-AA48-86A0115816A4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71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A4DA-6DD1-4AA3-9F14-518B213B122E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1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49D4-B669-458C-AA7A-31B2FA360044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2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04F8-795B-460E-B4DC-AC019FEE58B3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89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619E-7F38-4388-B6AC-D3A8400A9EC1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3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1B2D-DAB6-4049-9EFD-297BF0F7EEC6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60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C0DA-C392-4BBD-8B06-194E88DB135F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67AC-45E1-40FC-AA7A-A9C0556280BD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18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3FFE-253B-4896-95AC-1FBD6C746B0E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8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D8EAD-BC5F-4AAC-9A33-ABC643A275C8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73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1DA9-DC04-442E-84E7-EA44E84798D0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26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2E32-BA3B-4A39-80E0-D9A2EA7ECF43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9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299B-85C2-403C-B9ED-293576936568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B02C57-4F6A-49D3-B802-D7E56FCD538C}" type="slidenum">
              <a:rPr lang="en-US">
                <a:solidFill>
                  <a:prstClr val="white">
                    <a:alpha val="60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58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pPr>
              <a:defRPr/>
            </a:pPr>
            <a:fld id="{7FB0D3B4-3FEE-48AE-A3BC-768F5A363029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7620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</a:rPr>
              <a:t>WVSP Forensic Laboratory</a:t>
            </a:r>
            <a:br>
              <a:rPr lang="en-US" dirty="0" smtClean="0">
                <a:latin typeface="Times New Roman" pitchFamily="18" charset="0"/>
              </a:rPr>
            </a:br>
            <a:r>
              <a:rPr lang="en-US" dirty="0" smtClean="0">
                <a:latin typeface="Times New Roman" pitchFamily="18" charset="0"/>
              </a:rPr>
              <a:t>Evidence Processing Section</a:t>
            </a: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93188" name="Picture 32" descr="C:\Documents and Settings\calissan.smith.LAB\My Documents\My Pictures\bigpat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8479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1066800" y="5105400"/>
            <a:ext cx="7010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David W. Miller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304-746-2412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david.w.miller@wvsp.gov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pPr>
              <a:defRPr/>
            </a:pPr>
            <a:fld id="{7FB0D3B4-3FEE-48AE-A3BC-768F5A363029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7620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</a:rPr>
              <a:t>WVSP Forensic Laboratory</a:t>
            </a:r>
            <a:br>
              <a:rPr lang="en-US" dirty="0" smtClean="0">
                <a:latin typeface="Times New Roman" pitchFamily="18" charset="0"/>
              </a:rPr>
            </a:br>
            <a:r>
              <a:rPr lang="en-US" dirty="0" smtClean="0">
                <a:latin typeface="Times New Roman" pitchFamily="18" charset="0"/>
              </a:rPr>
              <a:t>Evidence Processing Section</a:t>
            </a: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93188" name="Picture 32" descr="C:\Documents and Settings\calissan.smith.LAB\My Documents\My Pictures\bigpat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8479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1066800" y="5105400"/>
            <a:ext cx="7010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David W. Miller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304-746-2412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david.w.miller@wvsp.gov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pPr>
              <a:defRPr/>
            </a:pPr>
            <a:fld id="{7FB0D3B4-3FEE-48AE-A3BC-768F5A363029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</a:rPr>
              <a:t>West Virginia Sexual Assault Evidence Collection Kits (SAECKs)</a:t>
            </a:r>
            <a:endParaRPr lang="en-US" sz="4000" dirty="0" smtClean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1752600"/>
            <a:ext cx="7315200" cy="48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pPr>
              <a:defRPr/>
            </a:pPr>
            <a:fld id="{7FB0D3B4-3FEE-48AE-A3BC-768F5A363029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</a:rPr>
              <a:t>West Virginia Sexual Assault Evidence Collection Kits (SAECKs)</a:t>
            </a:r>
            <a:endParaRPr lang="en-US" sz="4000" dirty="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943" y="2046514"/>
            <a:ext cx="7696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LESS THAN HALF OF ALL COLLECTED SAECKS ARE SUBMITTED TO THE WVSP FORENSIC LABORATORY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So far in 2018: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591 Kits have been distributed to hospitals in WV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213 Kits have been submitted to the 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229 Kits have been examined at the lab</a:t>
            </a:r>
            <a:r>
              <a:rPr lang="en-US" sz="2800" dirty="0" smtClean="0"/>
              <a:t>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pPr>
              <a:defRPr/>
            </a:pPr>
            <a:fld id="{7FB0D3B4-3FEE-48AE-A3BC-768F5A363029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</a:rPr>
              <a:t>West Virginia Sexual Assault Evidence Collection Kits (SAECKs)</a:t>
            </a:r>
            <a:endParaRPr lang="en-US" sz="4000" dirty="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943" y="204651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05000"/>
            <a:ext cx="7847013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4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pPr>
              <a:defRPr/>
            </a:pPr>
            <a:fld id="{7FB0D3B4-3FEE-48AE-A3BC-768F5A363029}" type="slidenum">
              <a:rPr 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</a:rPr>
              <a:t>West Virginia Sexual Assault Evidence Collection Kits (SAECKs)</a:t>
            </a:r>
            <a:endParaRPr lang="en-US" sz="4000" dirty="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943" y="204651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6943" y="2046514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DANY/SAKI Grants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Previously </a:t>
            </a:r>
            <a:r>
              <a:rPr lang="en-US" sz="2800" dirty="0" err="1" smtClean="0"/>
              <a:t>unsubmitted</a:t>
            </a:r>
            <a:r>
              <a:rPr lang="en-US" sz="2800" dirty="0" smtClean="0"/>
              <a:t> kits going back decades are being inventoried and tested.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DNA results are being generated and compared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DNA results from other cases, nationally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DNA profiles from convicted offenders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15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pPr>
              <a:defRPr/>
            </a:pPr>
            <a:fld id="{7FB0D3B4-3FEE-48AE-A3BC-768F5A363029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</a:rPr>
              <a:t>West Virginia Sexual Assault Evidence Collection Kits (SAECKs)</a:t>
            </a:r>
            <a:endParaRPr lang="en-US" sz="4000" dirty="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943" y="204651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696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West Virginia: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1,748 </a:t>
            </a:r>
            <a:r>
              <a:rPr lang="en-US" sz="2200" dirty="0"/>
              <a:t>cases have been submitted to MUFSC for testing 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538 cases sent to BODE for testing</a:t>
            </a:r>
            <a:r>
              <a:rPr lang="en-US" sz="2200" dirty="0"/>
              <a:t>                    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1,223 Lab </a:t>
            </a:r>
            <a:r>
              <a:rPr lang="en-US" sz="2200" dirty="0" smtClean="0"/>
              <a:t>reports </a:t>
            </a:r>
            <a:r>
              <a:rPr lang="en-US" sz="2200" dirty="0"/>
              <a:t>were submitted to WVSPFL from MUFSC    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1,003 Cases reviewed or in progress for possible upload into CODIS (including 2,369 samples reviewed thus </a:t>
            </a:r>
            <a:r>
              <a:rPr lang="en-US" sz="2200" dirty="0" smtClean="0"/>
              <a:t>far)</a:t>
            </a:r>
            <a:r>
              <a:rPr lang="en-US" sz="22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49 </a:t>
            </a:r>
            <a:r>
              <a:rPr lang="en-US" sz="2200" dirty="0" smtClean="0"/>
              <a:t>Counties </a:t>
            </a:r>
            <a:r>
              <a:rPr lang="en-US" sz="2200" dirty="0"/>
              <a:t>in CODIS </a:t>
            </a:r>
            <a:r>
              <a:rPr lang="en-US" sz="2200" dirty="0" smtClean="0"/>
              <a:t>review process</a:t>
            </a:r>
            <a:r>
              <a:rPr lang="en-US" sz="2200" dirty="0"/>
              <a:t>                            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258 Total CODIS </a:t>
            </a:r>
            <a:r>
              <a:rPr lang="en-US" sz="2200" dirty="0"/>
              <a:t>entries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76 CODIS hits </a:t>
            </a:r>
          </a:p>
        </p:txBody>
      </p:sp>
    </p:spTree>
    <p:extLst>
      <p:ext uri="{BB962C8B-B14F-4D97-AF65-F5344CB8AC3E}">
        <p14:creationId xmlns:p14="http://schemas.microsoft.com/office/powerpoint/2010/main" val="30776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pPr>
              <a:defRPr/>
            </a:pPr>
            <a:fld id="{7FB0D3B4-3FEE-48AE-A3BC-768F5A363029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</a:rPr>
              <a:t>West Virginia Sexual Assault Evidence Collection Kits (SAECKs)</a:t>
            </a:r>
            <a:endParaRPr lang="en-US" sz="4000" dirty="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943" y="204651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SAFE:  Sexual Assault Forensic Examination </a:t>
            </a:r>
            <a:r>
              <a:rPr lang="en-US" sz="2800" dirty="0" err="1" smtClean="0"/>
              <a:t>Commettee</a:t>
            </a:r>
            <a:r>
              <a:rPr lang="en-US" sz="2800" dirty="0" smtClean="0"/>
              <a:t>: Subcommittee of the Governor’s Committee on Crime, Delinquency, and Violence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Has rule-making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Will likely propose a rule stating that ALL collected sexual assault kits must be submitted to the WVSP forensic laboratory.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41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pPr>
              <a:defRPr/>
            </a:pPr>
            <a:fld id="{7FB0D3B4-3FEE-48AE-A3BC-768F5A363029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</a:rPr>
              <a:t>West Virginia Sexual Assault Evidence Collection Kits (SAECKs)</a:t>
            </a:r>
            <a:endParaRPr lang="en-US" sz="4000" dirty="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943" y="204651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has been discussed that one way to accomplish the submission of all kits, is to have the kit mailed to the laboratory, directly from the hospital, once it is collected.</a:t>
            </a:r>
          </a:p>
          <a:p>
            <a:endParaRPr lang="en-US" sz="2800" dirty="0" smtClean="0"/>
          </a:p>
          <a:p>
            <a:r>
              <a:rPr lang="en-US" sz="2800" dirty="0" smtClean="0"/>
              <a:t>To see if this is feasible, and to identify any obstacles, it has be proposed to pilot the idea at WVU-Ruby Hospital.</a:t>
            </a:r>
            <a:endParaRPr lang="en-US" sz="2800" dirty="0"/>
          </a:p>
          <a:p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4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pPr>
              <a:defRPr/>
            </a:pPr>
            <a:fld id="{7FB0D3B4-3FEE-48AE-A3BC-768F5A363029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</a:rPr>
              <a:t>West Virginia Sexual Assault Evidence Collection Kits (SAECKs)</a:t>
            </a:r>
            <a:endParaRPr lang="en-US" sz="4000" dirty="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943" y="204651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Some questions have already been raised.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Other questions are sure to be asked.</a:t>
            </a:r>
            <a:endParaRPr lang="en-US" sz="2800" dirty="0"/>
          </a:p>
          <a:p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99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336</Words>
  <Application>Microsoft Office PowerPoint</Application>
  <PresentationFormat>On-screen Show (4:3)</PresentationFormat>
  <Paragraphs>90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Elemental</vt:lpstr>
      <vt:lpstr>WVSP Forensic Laboratory Evidence Processing Section</vt:lpstr>
      <vt:lpstr>West Virginia Sexual Assault Evidence Collection Kits (SAECKs)</vt:lpstr>
      <vt:lpstr>West Virginia Sexual Assault Evidence Collection Kits (SAECKs)</vt:lpstr>
      <vt:lpstr>West Virginia Sexual Assault Evidence Collection Kits (SAECKs)</vt:lpstr>
      <vt:lpstr>West Virginia Sexual Assault Evidence Collection Kits (SAECKs)</vt:lpstr>
      <vt:lpstr>West Virginia Sexual Assault Evidence Collection Kits (SAECKs)</vt:lpstr>
      <vt:lpstr>West Virginia Sexual Assault Evidence Collection Kits (SAECKs)</vt:lpstr>
      <vt:lpstr>West Virginia Sexual Assault Evidence Collection Kits (SAECKs)</vt:lpstr>
      <vt:lpstr>West Virginia Sexual Assault Evidence Collection Kits (SAECKs)</vt:lpstr>
      <vt:lpstr>WVSP Forensic Laboratory Evidence Processing Section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WVSP Forensic Laboratory Evidence Processing Section</dc:title>
  <dc:creator>David W. Miller</dc:creator>
  <cp:lastModifiedBy>David W. Miller</cp:lastModifiedBy>
  <cp:revision>9</cp:revision>
  <dcterms:created xsi:type="dcterms:W3CDTF">2006-08-16T00:00:00Z</dcterms:created>
  <dcterms:modified xsi:type="dcterms:W3CDTF">2018-11-29T18:05:58Z</dcterms:modified>
</cp:coreProperties>
</file>